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5"/>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06" r:id="rId19"/>
    <p:sldId id="307" r:id="rId20"/>
    <p:sldId id="308" r:id="rId21"/>
    <p:sldId id="309" r:id="rId22"/>
    <p:sldId id="310" r:id="rId23"/>
    <p:sldId id="311" r:id="rId24"/>
    <p:sldId id="320" r:id="rId25"/>
    <p:sldId id="321" r:id="rId26"/>
    <p:sldId id="322" r:id="rId27"/>
    <p:sldId id="323" r:id="rId28"/>
    <p:sldId id="324" r:id="rId29"/>
    <p:sldId id="325" r:id="rId30"/>
    <p:sldId id="312" r:id="rId31"/>
    <p:sldId id="313" r:id="rId32"/>
    <p:sldId id="314" r:id="rId33"/>
    <p:sldId id="315" r:id="rId34"/>
    <p:sldId id="316" r:id="rId35"/>
    <p:sldId id="297" r:id="rId36"/>
    <p:sldId id="296" r:id="rId37"/>
    <p:sldId id="318" r:id="rId38"/>
    <p:sldId id="319" r:id="rId39"/>
    <p:sldId id="326" r:id="rId40"/>
    <p:sldId id="295" r:id="rId41"/>
    <p:sldId id="327" r:id="rId42"/>
    <p:sldId id="328" r:id="rId43"/>
    <p:sldId id="329" r:id="rId44"/>
    <p:sldId id="330" r:id="rId45"/>
    <p:sldId id="331" r:id="rId46"/>
    <p:sldId id="332" r:id="rId47"/>
    <p:sldId id="298" r:id="rId48"/>
    <p:sldId id="333" r:id="rId49"/>
    <p:sldId id="334" r:id="rId50"/>
    <p:sldId id="336" r:id="rId51"/>
    <p:sldId id="335" r:id="rId52"/>
    <p:sldId id="337" r:id="rId53"/>
    <p:sldId id="338" r:id="rId54"/>
    <p:sldId id="339" r:id="rId55"/>
    <p:sldId id="340" r:id="rId56"/>
    <p:sldId id="341" r:id="rId57"/>
    <p:sldId id="342" r:id="rId58"/>
    <p:sldId id="343" r:id="rId59"/>
    <p:sldId id="344" r:id="rId60"/>
    <p:sldId id="345" r:id="rId61"/>
    <p:sldId id="346" r:id="rId62"/>
    <p:sldId id="347" r:id="rId63"/>
    <p:sldId id="264" r:id="rId64"/>
    <p:sldId id="349" r:id="rId65"/>
    <p:sldId id="350" r:id="rId66"/>
    <p:sldId id="352" r:id="rId67"/>
    <p:sldId id="353" r:id="rId68"/>
    <p:sldId id="354" r:id="rId69"/>
    <p:sldId id="355" r:id="rId70"/>
    <p:sldId id="356" r:id="rId71"/>
    <p:sldId id="357" r:id="rId72"/>
    <p:sldId id="358" r:id="rId73"/>
    <p:sldId id="360"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55"/>
    <p:restoredTop sz="86847"/>
  </p:normalViewPr>
  <p:slideViewPr>
    <p:cSldViewPr snapToGrid="0">
      <p:cViewPr varScale="1">
        <p:scale>
          <a:sx n="149" d="100"/>
          <a:sy n="149" d="100"/>
        </p:scale>
        <p:origin x="16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8/3/24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s-ES_tradnl" sz="1200" dirty="0"/>
              <a:t>Luego de tener el primer modelo, para mejorar podemos considerar ensambles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154310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193514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1936628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584528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3810443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211933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71</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72</a:t>
            </a:fld>
            <a:endParaRPr lang="es-ES_tradnl"/>
          </a:p>
        </p:txBody>
      </p:sp>
    </p:spTree>
    <p:extLst>
      <p:ext uri="{BB962C8B-B14F-4D97-AF65-F5344CB8AC3E}">
        <p14:creationId xmlns:p14="http://schemas.microsoft.com/office/powerpoint/2010/main" val="65132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73</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10816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78676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3/8/24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3/8/24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3/8/24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3/8/24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3/8/24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3/8/24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3/8/24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3/8/24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3/8/24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3/8/24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3/8/24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3/8/24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edClassifierCV.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podman.io/"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cs.docker.com/build/guid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Tree>
    <p:extLst>
      <p:ext uri="{BB962C8B-B14F-4D97-AF65-F5344CB8AC3E}">
        <p14:creationId xmlns:p14="http://schemas.microsoft.com/office/powerpoint/2010/main" val="99208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Tree>
    <p:extLst>
      <p:ext uri="{BB962C8B-B14F-4D97-AF65-F5344CB8AC3E}">
        <p14:creationId xmlns:p14="http://schemas.microsoft.com/office/powerpoint/2010/main" val="262155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Tree>
    <p:extLst>
      <p:ext uri="{BB962C8B-B14F-4D97-AF65-F5344CB8AC3E}">
        <p14:creationId xmlns:p14="http://schemas.microsoft.com/office/powerpoint/2010/main" val="330784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Tree>
    <p:extLst>
      <p:ext uri="{BB962C8B-B14F-4D97-AF65-F5344CB8AC3E}">
        <p14:creationId xmlns:p14="http://schemas.microsoft.com/office/powerpoint/2010/main" val="352131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Tree>
    <p:extLst>
      <p:ext uri="{BB962C8B-B14F-4D97-AF65-F5344CB8AC3E}">
        <p14:creationId xmlns:p14="http://schemas.microsoft.com/office/powerpoint/2010/main" val="418420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Tree>
    <p:extLst>
      <p:ext uri="{BB962C8B-B14F-4D97-AF65-F5344CB8AC3E}">
        <p14:creationId xmlns:p14="http://schemas.microsoft.com/office/powerpoint/2010/main" val="328219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Tree>
    <p:extLst>
      <p:ext uri="{BB962C8B-B14F-4D97-AF65-F5344CB8AC3E}">
        <p14:creationId xmlns:p14="http://schemas.microsoft.com/office/powerpoint/2010/main" val="258004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Tree>
    <p:extLst>
      <p:ext uri="{BB962C8B-B14F-4D97-AF65-F5344CB8AC3E}">
        <p14:creationId xmlns:p14="http://schemas.microsoft.com/office/powerpoint/2010/main" val="600922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Tree>
    <p:extLst>
      <p:ext uri="{BB962C8B-B14F-4D97-AF65-F5344CB8AC3E}">
        <p14:creationId xmlns:p14="http://schemas.microsoft.com/office/powerpoint/2010/main" val="400880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Tree>
    <p:extLst>
      <p:ext uri="{BB962C8B-B14F-4D97-AF65-F5344CB8AC3E}">
        <p14:creationId xmlns:p14="http://schemas.microsoft.com/office/powerpoint/2010/main" val="118298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Ensambles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30</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método que ha demostrado una mejora constante en el rendimiento es utilizar </a:t>
            </a:r>
            <a:r>
              <a:rPr lang="es-ES_tradnl" sz="2000" b="1" dirty="0">
                <a:solidFill>
                  <a:schemeClr val="accent1">
                    <a:lumMod val="60000"/>
                    <a:lumOff val="40000"/>
                  </a:schemeClr>
                </a:solidFill>
              </a:rPr>
              <a:t>un conjunto de múltiples modelos </a:t>
            </a:r>
            <a:r>
              <a:rPr lang="es-ES_tradnl" sz="2000" dirty="0"/>
              <a:t>en lugar de solo un modelo individual para hacer predicciones. Cada modelo del conjunto se denomina base </a:t>
            </a:r>
            <a:r>
              <a:rPr lang="es-ES_tradnl" sz="2000" dirty="0" err="1"/>
              <a:t>learner</a:t>
            </a:r>
            <a:r>
              <a:rPr lang="es-ES_tradnl" sz="2000" dirty="0"/>
              <a:t>. La predicción final es a través de un voto de materia.</a:t>
            </a:r>
          </a:p>
          <a:p>
            <a:pPr marL="0" indent="0">
              <a:buNone/>
            </a:pPr>
            <a:r>
              <a:rPr lang="es-ES_tradnl" sz="2000" dirty="0"/>
              <a:t>En general no son elegidos para llevar a producción porque son más difíciles de desplegar y de mantener. Sin embargo, para aquellos casos que una </a:t>
            </a:r>
            <a:r>
              <a:rPr lang="es-ES_tradnl" sz="2000" b="1" dirty="0">
                <a:solidFill>
                  <a:schemeClr val="accent3">
                    <a:lumMod val="60000"/>
                    <a:lumOff val="40000"/>
                  </a:schemeClr>
                </a:solidFill>
              </a:rPr>
              <a:t>mejora en rendimiento pequeña puede llevar a una gran ganancia financiera</a:t>
            </a:r>
            <a:r>
              <a:rPr lang="es-ES_tradnl" sz="2000" dirty="0"/>
              <a:t>, es importante considerarlos. Un ejemplo sería un modelo de predicción de la tasa de </a:t>
            </a:r>
            <a:r>
              <a:rPr lang="es-ES_tradnl" sz="2000" dirty="0" err="1"/>
              <a:t>clicks</a:t>
            </a:r>
            <a:r>
              <a:rPr lang="es-ES_tradnl" sz="2000" dirty="0"/>
              <a:t> para </a:t>
            </a:r>
            <a:r>
              <a:rPr lang="es-ES_tradnl" sz="2000" dirty="0" err="1"/>
              <a:t>Ads</a:t>
            </a:r>
            <a:r>
              <a:rPr lang="es-ES_tradnl" sz="2000" dirty="0"/>
              <a:t>. </a:t>
            </a:r>
          </a:p>
        </p:txBody>
      </p:sp>
    </p:spTree>
    <p:extLst>
      <p:ext uri="{BB962C8B-B14F-4D97-AF65-F5344CB8AC3E}">
        <p14:creationId xmlns:p14="http://schemas.microsoft.com/office/powerpoint/2010/main" val="18815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Ensamble se basa en que la unión hace a la fuerza. Por ejemplo, si tenemos tres modelos que clasifican SPAM con un 70% de exactitud, si armamos un ensamble de voto por mayoría, nos queda:</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r>
              <a:rPr lang="es-ES_tradnl" sz="2000" dirty="0"/>
              <a:t>Este ensamble tiene una exactitud de 0.343 + 0.441 = 0.784, 78.4%</a:t>
            </a:r>
          </a:p>
        </p:txBody>
      </p:sp>
      <p:graphicFrame>
        <p:nvGraphicFramePr>
          <p:cNvPr id="4" name="Table 3">
            <a:extLst>
              <a:ext uri="{FF2B5EF4-FFF2-40B4-BE49-F238E27FC236}">
                <a16:creationId xmlns:a16="http://schemas.microsoft.com/office/drawing/2014/main" id="{D6CA0CA8-592B-E109-4693-71751BB70CBE}"/>
              </a:ext>
            </a:extLst>
          </p:cNvPr>
          <p:cNvGraphicFramePr>
            <a:graphicFrameLocks noGrp="1"/>
          </p:cNvGraphicFramePr>
          <p:nvPr>
            <p:extLst>
              <p:ext uri="{D42A27DB-BD31-4B8C-83A1-F6EECF244321}">
                <p14:modId xmlns:p14="http://schemas.microsoft.com/office/powerpoint/2010/main" val="241875650"/>
              </p:ext>
            </p:extLst>
          </p:nvPr>
        </p:nvGraphicFramePr>
        <p:xfrm>
          <a:off x="955704" y="3120231"/>
          <a:ext cx="10280592" cy="1854200"/>
        </p:xfrm>
        <a:graphic>
          <a:graphicData uri="http://schemas.openxmlformats.org/drawingml/2006/table">
            <a:tbl>
              <a:tblPr firstRow="1" bandRow="1">
                <a:tableStyleId>{93296810-A885-4BE3-A3E7-6D5BEEA58F35}</a:tableStyleId>
              </a:tblPr>
              <a:tblGrid>
                <a:gridCol w="3426864">
                  <a:extLst>
                    <a:ext uri="{9D8B030D-6E8A-4147-A177-3AD203B41FA5}">
                      <a16:colId xmlns:a16="http://schemas.microsoft.com/office/drawing/2014/main" val="1130322183"/>
                    </a:ext>
                  </a:extLst>
                </a:gridCol>
                <a:gridCol w="3426864">
                  <a:extLst>
                    <a:ext uri="{9D8B030D-6E8A-4147-A177-3AD203B41FA5}">
                      <a16:colId xmlns:a16="http://schemas.microsoft.com/office/drawing/2014/main" val="2900558820"/>
                    </a:ext>
                  </a:extLst>
                </a:gridCol>
                <a:gridCol w="3426864">
                  <a:extLst>
                    <a:ext uri="{9D8B030D-6E8A-4147-A177-3AD203B41FA5}">
                      <a16:colId xmlns:a16="http://schemas.microsoft.com/office/drawing/2014/main" val="2750625659"/>
                    </a:ext>
                  </a:extLst>
                </a:gridCol>
              </a:tblGrid>
              <a:tr h="370840">
                <a:tc>
                  <a:txBody>
                    <a:bodyPr/>
                    <a:lstStyle/>
                    <a:p>
                      <a:r>
                        <a:rPr lang="es-ES_tradnl" dirty="0"/>
                        <a:t>Salida de los modelos</a:t>
                      </a:r>
                    </a:p>
                  </a:txBody>
                  <a:tcPr/>
                </a:tc>
                <a:tc>
                  <a:txBody>
                    <a:bodyPr/>
                    <a:lstStyle/>
                    <a:p>
                      <a:r>
                        <a:rPr lang="es-ES_tradnl" dirty="0"/>
                        <a:t>Probabilidad</a:t>
                      </a:r>
                    </a:p>
                  </a:txBody>
                  <a:tcPr/>
                </a:tc>
                <a:tc>
                  <a:txBody>
                    <a:bodyPr/>
                    <a:lstStyle/>
                    <a:p>
                      <a:r>
                        <a:rPr lang="es-ES_tradnl" dirty="0"/>
                        <a:t>Salida del ensamble</a:t>
                      </a:r>
                    </a:p>
                  </a:txBody>
                  <a:tcPr/>
                </a:tc>
                <a:extLst>
                  <a:ext uri="{0D108BD9-81ED-4DB2-BD59-A6C34878D82A}">
                    <a16:rowId xmlns:a16="http://schemas.microsoft.com/office/drawing/2014/main" val="3703375097"/>
                  </a:ext>
                </a:extLst>
              </a:tr>
              <a:tr h="370840">
                <a:tc>
                  <a:txBody>
                    <a:bodyPr/>
                    <a:lstStyle/>
                    <a:p>
                      <a:r>
                        <a:rPr lang="es-ES_tradnl" dirty="0"/>
                        <a:t>Todos predicen correctamente</a:t>
                      </a:r>
                    </a:p>
                  </a:txBody>
                  <a:tcPr/>
                </a:tc>
                <a:tc>
                  <a:txBody>
                    <a:bodyPr/>
                    <a:lstStyle/>
                    <a:p>
                      <a:r>
                        <a:rPr lang="es-ES_tradnl" dirty="0"/>
                        <a:t>0.7 * 0.7 * 0.7 = 0.343</a:t>
                      </a:r>
                    </a:p>
                  </a:txBody>
                  <a:tcPr/>
                </a:tc>
                <a:tc>
                  <a:txBody>
                    <a:bodyPr/>
                    <a:lstStyle/>
                    <a:p>
                      <a:r>
                        <a:rPr lang="es-ES_tradnl" dirty="0"/>
                        <a:t>Correcto</a:t>
                      </a:r>
                    </a:p>
                  </a:txBody>
                  <a:tcPr/>
                </a:tc>
                <a:extLst>
                  <a:ext uri="{0D108BD9-81ED-4DB2-BD59-A6C34878D82A}">
                    <a16:rowId xmlns:a16="http://schemas.microsoft.com/office/drawing/2014/main" val="3143880652"/>
                  </a:ext>
                </a:extLst>
              </a:tr>
              <a:tr h="370840">
                <a:tc>
                  <a:txBody>
                    <a:bodyPr/>
                    <a:lstStyle/>
                    <a:p>
                      <a:r>
                        <a:rPr lang="es-ES_tradnl" dirty="0"/>
                        <a:t>Dos predicen correctamente</a:t>
                      </a:r>
                    </a:p>
                  </a:txBody>
                  <a:tcPr/>
                </a:tc>
                <a:tc>
                  <a:txBody>
                    <a:bodyPr/>
                    <a:lstStyle/>
                    <a:p>
                      <a:r>
                        <a:rPr lang="es-ES_tradnl" dirty="0"/>
                        <a:t>(0.7 * 0.7 * 0.3) * 3 = 0.441 </a:t>
                      </a:r>
                    </a:p>
                  </a:txBody>
                  <a:tcPr/>
                </a:tc>
                <a:tc>
                  <a:txBody>
                    <a:bodyPr/>
                    <a:lstStyle/>
                    <a:p>
                      <a:r>
                        <a:rPr lang="es-ES_tradnl" dirty="0"/>
                        <a:t>Correcto</a:t>
                      </a:r>
                    </a:p>
                  </a:txBody>
                  <a:tcPr/>
                </a:tc>
                <a:extLst>
                  <a:ext uri="{0D108BD9-81ED-4DB2-BD59-A6C34878D82A}">
                    <a16:rowId xmlns:a16="http://schemas.microsoft.com/office/drawing/2014/main" val="278237842"/>
                  </a:ext>
                </a:extLst>
              </a:tr>
              <a:tr h="370840">
                <a:tc>
                  <a:txBody>
                    <a:bodyPr/>
                    <a:lstStyle/>
                    <a:p>
                      <a:r>
                        <a:rPr lang="es-ES_tradnl" dirty="0"/>
                        <a:t>Uno predice correctamente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0.7) * 3 = 0.189 </a:t>
                      </a:r>
                    </a:p>
                  </a:txBody>
                  <a:tcPr/>
                </a:tc>
                <a:tc>
                  <a:txBody>
                    <a:bodyPr/>
                    <a:lstStyle/>
                    <a:p>
                      <a:r>
                        <a:rPr lang="es-ES_tradnl" dirty="0"/>
                        <a:t>Equivocado</a:t>
                      </a:r>
                    </a:p>
                  </a:txBody>
                  <a:tcPr/>
                </a:tc>
                <a:extLst>
                  <a:ext uri="{0D108BD9-81ED-4DB2-BD59-A6C34878D82A}">
                    <a16:rowId xmlns:a16="http://schemas.microsoft.com/office/drawing/2014/main" val="2932511538"/>
                  </a:ext>
                </a:extLst>
              </a:tr>
              <a:tr h="370840">
                <a:tc>
                  <a:txBody>
                    <a:bodyPr/>
                    <a:lstStyle/>
                    <a:p>
                      <a:r>
                        <a:rPr lang="es-ES_tradnl" dirty="0"/>
                        <a:t>Ninguno está correcto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0.3 = 0.027</a:t>
                      </a:r>
                    </a:p>
                  </a:txBody>
                  <a:tcPr/>
                </a:tc>
                <a:tc>
                  <a:txBody>
                    <a:bodyPr/>
                    <a:lstStyle/>
                    <a:p>
                      <a:r>
                        <a:rPr lang="es-ES_tradnl" dirty="0"/>
                        <a:t>Equivocado</a:t>
                      </a:r>
                    </a:p>
                  </a:txBody>
                  <a:tcPr/>
                </a:tc>
                <a:extLst>
                  <a:ext uri="{0D108BD9-81ED-4DB2-BD59-A6C34878D82A}">
                    <a16:rowId xmlns:a16="http://schemas.microsoft.com/office/drawing/2014/main" val="2889033111"/>
                  </a:ext>
                </a:extLst>
              </a:tr>
            </a:tbl>
          </a:graphicData>
        </a:graphic>
      </p:graphicFrame>
    </p:spTree>
    <p:extLst>
      <p:ext uri="{BB962C8B-B14F-4D97-AF65-F5344CB8AC3E}">
        <p14:creationId xmlns:p14="http://schemas.microsoft.com/office/powerpoint/2010/main" val="62035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Tree>
    <p:extLst>
      <p:ext uri="{BB962C8B-B14F-4D97-AF65-F5344CB8AC3E}">
        <p14:creationId xmlns:p14="http://schemas.microsoft.com/office/powerpoint/2010/main" val="413457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
        <p:nvSpPr>
          <p:cNvPr id="4" name="Rectangle 3">
            <a:extLst>
              <a:ext uri="{FF2B5EF4-FFF2-40B4-BE49-F238E27FC236}">
                <a16:creationId xmlns:a16="http://schemas.microsoft.com/office/drawing/2014/main" id="{835D7BE5-0A77-94F7-892D-E86AB4899814}"/>
              </a:ext>
            </a:extLst>
          </p:cNvPr>
          <p:cNvSpPr/>
          <p:nvPr/>
        </p:nvSpPr>
        <p:spPr>
          <a:xfrm>
            <a:off x="2626407" y="1786858"/>
            <a:ext cx="6939185" cy="4289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ounded Rectangle 6">
            <a:extLst>
              <a:ext uri="{FF2B5EF4-FFF2-40B4-BE49-F238E27FC236}">
                <a16:creationId xmlns:a16="http://schemas.microsoft.com/office/drawing/2014/main" id="{2B5A61E4-66EF-558D-A347-3F0C5C65D722}"/>
              </a:ext>
            </a:extLst>
          </p:cNvPr>
          <p:cNvSpPr/>
          <p:nvPr/>
        </p:nvSpPr>
        <p:spPr>
          <a:xfrm>
            <a:off x="3019514"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1</a:t>
            </a:r>
          </a:p>
        </p:txBody>
      </p:sp>
      <p:sp>
        <p:nvSpPr>
          <p:cNvPr id="8" name="Rounded Rectangle 7">
            <a:extLst>
              <a:ext uri="{FF2B5EF4-FFF2-40B4-BE49-F238E27FC236}">
                <a16:creationId xmlns:a16="http://schemas.microsoft.com/office/drawing/2014/main" id="{47198286-530B-6308-27C5-5FC1B0B6886A}"/>
              </a:ext>
            </a:extLst>
          </p:cNvPr>
          <p:cNvSpPr/>
          <p:nvPr/>
        </p:nvSpPr>
        <p:spPr>
          <a:xfrm>
            <a:off x="5210068"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2</a:t>
            </a:r>
          </a:p>
        </p:txBody>
      </p:sp>
      <p:sp>
        <p:nvSpPr>
          <p:cNvPr id="9" name="Rounded Rectangle 8">
            <a:extLst>
              <a:ext uri="{FF2B5EF4-FFF2-40B4-BE49-F238E27FC236}">
                <a16:creationId xmlns:a16="http://schemas.microsoft.com/office/drawing/2014/main" id="{69BE6AF0-21B7-2E60-6DE9-E10AAEF01978}"/>
              </a:ext>
            </a:extLst>
          </p:cNvPr>
          <p:cNvSpPr/>
          <p:nvPr/>
        </p:nvSpPr>
        <p:spPr>
          <a:xfrm>
            <a:off x="7400623"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3</a:t>
            </a:r>
          </a:p>
        </p:txBody>
      </p:sp>
      <p:sp>
        <p:nvSpPr>
          <p:cNvPr id="10" name="Rounded Rectangle 9">
            <a:extLst>
              <a:ext uri="{FF2B5EF4-FFF2-40B4-BE49-F238E27FC236}">
                <a16:creationId xmlns:a16="http://schemas.microsoft.com/office/drawing/2014/main" id="{6B7A6272-7B47-19E8-3EF0-B46FDF612D75}"/>
              </a:ext>
            </a:extLst>
          </p:cNvPr>
          <p:cNvSpPr/>
          <p:nvPr/>
        </p:nvSpPr>
        <p:spPr>
          <a:xfrm>
            <a:off x="3019513" y="318971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1</a:t>
            </a:r>
          </a:p>
        </p:txBody>
      </p:sp>
      <p:sp>
        <p:nvSpPr>
          <p:cNvPr id="11" name="Rounded Rectangle 10">
            <a:extLst>
              <a:ext uri="{FF2B5EF4-FFF2-40B4-BE49-F238E27FC236}">
                <a16:creationId xmlns:a16="http://schemas.microsoft.com/office/drawing/2014/main" id="{9DEB846E-45B8-CADA-899D-2A91657AB741}"/>
              </a:ext>
            </a:extLst>
          </p:cNvPr>
          <p:cNvSpPr/>
          <p:nvPr/>
        </p:nvSpPr>
        <p:spPr>
          <a:xfrm>
            <a:off x="5210068" y="320916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2</a:t>
            </a:r>
          </a:p>
        </p:txBody>
      </p:sp>
      <p:sp>
        <p:nvSpPr>
          <p:cNvPr id="12" name="Rounded Rectangle 11">
            <a:extLst>
              <a:ext uri="{FF2B5EF4-FFF2-40B4-BE49-F238E27FC236}">
                <a16:creationId xmlns:a16="http://schemas.microsoft.com/office/drawing/2014/main" id="{44966B20-1B1D-F04B-A6F6-1D15BC1F4FD9}"/>
              </a:ext>
            </a:extLst>
          </p:cNvPr>
          <p:cNvSpPr/>
          <p:nvPr/>
        </p:nvSpPr>
        <p:spPr>
          <a:xfrm>
            <a:off x="7400623" y="3218379"/>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3</a:t>
            </a:r>
          </a:p>
        </p:txBody>
      </p:sp>
      <p:sp>
        <p:nvSpPr>
          <p:cNvPr id="13" name="Rounded Rectangle 12">
            <a:extLst>
              <a:ext uri="{FF2B5EF4-FFF2-40B4-BE49-F238E27FC236}">
                <a16:creationId xmlns:a16="http://schemas.microsoft.com/office/drawing/2014/main" id="{E3D2C20A-A2B5-4818-29B2-D1E5AA2E4004}"/>
              </a:ext>
            </a:extLst>
          </p:cNvPr>
          <p:cNvSpPr/>
          <p:nvPr/>
        </p:nvSpPr>
        <p:spPr>
          <a:xfrm>
            <a:off x="5207236" y="4196430"/>
            <a:ext cx="1777525" cy="4785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Meta-</a:t>
            </a:r>
            <a:r>
              <a:rPr lang="es-ES_tradnl" dirty="0" err="1"/>
              <a:t>learner</a:t>
            </a:r>
            <a:endParaRPr lang="es-ES_tradnl" dirty="0"/>
          </a:p>
        </p:txBody>
      </p:sp>
      <p:sp>
        <p:nvSpPr>
          <p:cNvPr id="14" name="Rounded Rectangle 13">
            <a:extLst>
              <a:ext uri="{FF2B5EF4-FFF2-40B4-BE49-F238E27FC236}">
                <a16:creationId xmlns:a16="http://schemas.microsoft.com/office/drawing/2014/main" id="{7EDF695E-AE99-23AD-B0FB-3E57199F7715}"/>
              </a:ext>
            </a:extLst>
          </p:cNvPr>
          <p:cNvSpPr/>
          <p:nvPr/>
        </p:nvSpPr>
        <p:spPr>
          <a:xfrm>
            <a:off x="5207235" y="5183692"/>
            <a:ext cx="1777525" cy="6445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Predicción final</a:t>
            </a:r>
          </a:p>
        </p:txBody>
      </p:sp>
      <p:cxnSp>
        <p:nvCxnSpPr>
          <p:cNvPr id="16" name="Straight Arrow Connector 15">
            <a:extLst>
              <a:ext uri="{FF2B5EF4-FFF2-40B4-BE49-F238E27FC236}">
                <a16:creationId xmlns:a16="http://schemas.microsoft.com/office/drawing/2014/main" id="{D9AFD04C-B25F-A9A6-F623-C84AE5ACFFC1}"/>
              </a:ext>
            </a:extLst>
          </p:cNvPr>
          <p:cNvCxnSpPr>
            <a:cxnSpLocks/>
            <a:stCxn id="7" idx="2"/>
            <a:endCxn id="10" idx="0"/>
          </p:cNvCxnSpPr>
          <p:nvPr/>
        </p:nvCxnSpPr>
        <p:spPr>
          <a:xfrm flipH="1">
            <a:off x="3908276" y="2700470"/>
            <a:ext cx="1" cy="48924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9F3C22-D6F8-7E09-CA3F-1C45DAD305A3}"/>
              </a:ext>
            </a:extLst>
          </p:cNvPr>
          <p:cNvCxnSpPr>
            <a:cxnSpLocks/>
            <a:stCxn id="8" idx="2"/>
            <a:endCxn id="11" idx="0"/>
          </p:cNvCxnSpPr>
          <p:nvPr/>
        </p:nvCxnSpPr>
        <p:spPr>
          <a:xfrm>
            <a:off x="6098831" y="2700470"/>
            <a:ext cx="0"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421F87-81A3-58B5-0969-6549F29D0D6A}"/>
              </a:ext>
            </a:extLst>
          </p:cNvPr>
          <p:cNvCxnSpPr>
            <a:cxnSpLocks/>
            <a:stCxn id="9" idx="2"/>
            <a:endCxn id="12" idx="0"/>
          </p:cNvCxnSpPr>
          <p:nvPr/>
        </p:nvCxnSpPr>
        <p:spPr>
          <a:xfrm>
            <a:off x="8289386" y="2700470"/>
            <a:ext cx="0" cy="51790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E7152BC-74F9-46F3-EF7E-748AE884519B}"/>
              </a:ext>
            </a:extLst>
          </p:cNvPr>
          <p:cNvCxnSpPr>
            <a:cxnSpLocks/>
            <a:stCxn id="10" idx="2"/>
            <a:endCxn id="13" idx="1"/>
          </p:cNvCxnSpPr>
          <p:nvPr/>
        </p:nvCxnSpPr>
        <p:spPr>
          <a:xfrm>
            <a:off x="3908276" y="3668282"/>
            <a:ext cx="1298960" cy="76743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0A2A4-82F5-00EC-3160-7593398EB959}"/>
              </a:ext>
            </a:extLst>
          </p:cNvPr>
          <p:cNvCxnSpPr>
            <a:cxnSpLocks/>
            <a:stCxn id="11" idx="2"/>
            <a:endCxn id="13" idx="0"/>
          </p:cNvCxnSpPr>
          <p:nvPr/>
        </p:nvCxnSpPr>
        <p:spPr>
          <a:xfrm flipH="1">
            <a:off x="6095999" y="3687732"/>
            <a:ext cx="2832"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97D828-253C-66C4-E33C-8C73D1B6DD16}"/>
              </a:ext>
            </a:extLst>
          </p:cNvPr>
          <p:cNvCxnSpPr>
            <a:cxnSpLocks/>
            <a:stCxn id="12" idx="2"/>
            <a:endCxn id="13" idx="3"/>
          </p:cNvCxnSpPr>
          <p:nvPr/>
        </p:nvCxnSpPr>
        <p:spPr>
          <a:xfrm flipH="1">
            <a:off x="6984761" y="3696943"/>
            <a:ext cx="1304625" cy="73876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D608C-E846-2963-E1B9-61FA90C9821F}"/>
              </a:ext>
            </a:extLst>
          </p:cNvPr>
          <p:cNvCxnSpPr>
            <a:cxnSpLocks/>
            <a:stCxn id="13" idx="2"/>
            <a:endCxn id="14" idx="0"/>
          </p:cNvCxnSpPr>
          <p:nvPr/>
        </p:nvCxnSpPr>
        <p:spPr>
          <a:xfrm flipH="1">
            <a:off x="6095998" y="4674994"/>
            <a:ext cx="1"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35</a:t>
            </a:fld>
            <a:endParaRPr lang="en-US" sz="1400" dirty="0">
              <a:solidFill>
                <a:srgbClr val="FFFFFF">
                  <a:alpha val="60000"/>
                </a:srgbClr>
              </a:solidFill>
            </a:endParaRP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Tree>
    <p:extLst>
      <p:ext uri="{BB962C8B-B14F-4D97-AF65-F5344CB8AC3E}">
        <p14:creationId xmlns:p14="http://schemas.microsoft.com/office/powerpoint/2010/main" val="71766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Tree>
    <p:extLst>
      <p:ext uri="{BB962C8B-B14F-4D97-AF65-F5344CB8AC3E}">
        <p14:creationId xmlns:p14="http://schemas.microsoft.com/office/powerpoint/2010/main" val="3139024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Tree>
    <p:extLst>
      <p:ext uri="{BB962C8B-B14F-4D97-AF65-F5344CB8AC3E}">
        <p14:creationId xmlns:p14="http://schemas.microsoft.com/office/powerpoint/2010/main" val="283791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6468C482-B5D6-8A96-96D3-C4E4315F1E59}"/>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Tree>
    <p:extLst>
      <p:ext uri="{BB962C8B-B14F-4D97-AF65-F5344CB8AC3E}">
        <p14:creationId xmlns:p14="http://schemas.microsoft.com/office/powerpoint/2010/main" val="3928355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429434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290186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Tree>
    <p:extLst>
      <p:ext uri="{BB962C8B-B14F-4D97-AF65-F5344CB8AC3E}">
        <p14:creationId xmlns:p14="http://schemas.microsoft.com/office/powerpoint/2010/main" val="1797996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Tree>
    <p:extLst>
      <p:ext uri="{BB962C8B-B14F-4D97-AF65-F5344CB8AC3E}">
        <p14:creationId xmlns:p14="http://schemas.microsoft.com/office/powerpoint/2010/main" val="396612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Tree>
    <p:extLst>
      <p:ext uri="{BB962C8B-B14F-4D97-AF65-F5344CB8AC3E}">
        <p14:creationId xmlns:p14="http://schemas.microsoft.com/office/powerpoint/2010/main" val="3438698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46</a:t>
            </a:fld>
            <a:endParaRPr lang="en-US" sz="1400" dirty="0">
              <a:solidFill>
                <a:srgbClr val="FFFFFF">
                  <a:alpha val="60000"/>
                </a:srgbClr>
              </a:solidFill>
            </a:endParaRP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80611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02121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Tree>
    <p:extLst>
      <p:ext uri="{BB962C8B-B14F-4D97-AF65-F5344CB8AC3E}">
        <p14:creationId xmlns:p14="http://schemas.microsoft.com/office/powerpoint/2010/main" val="231063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5" name="Footer Placeholder 4">
            <a:extLst>
              <a:ext uri="{FF2B5EF4-FFF2-40B4-BE49-F238E27FC236}">
                <a16:creationId xmlns:a16="http://schemas.microsoft.com/office/drawing/2014/main" id="{DCE0112F-141E-D971-527A-83B82B047B15}"/>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Tree>
    <p:extLst>
      <p:ext uri="{BB962C8B-B14F-4D97-AF65-F5344CB8AC3E}">
        <p14:creationId xmlns:p14="http://schemas.microsoft.com/office/powerpoint/2010/main" val="240500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59918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Tree>
    <p:extLst>
      <p:ext uri="{BB962C8B-B14F-4D97-AF65-F5344CB8AC3E}">
        <p14:creationId xmlns:p14="http://schemas.microsoft.com/office/powerpoint/2010/main" val="823411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Tree>
    <p:extLst>
      <p:ext uri="{BB962C8B-B14F-4D97-AF65-F5344CB8AC3E}">
        <p14:creationId xmlns:p14="http://schemas.microsoft.com/office/powerpoint/2010/main" val="2995798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Tree>
    <p:extLst>
      <p:ext uri="{BB962C8B-B14F-4D97-AF65-F5344CB8AC3E}">
        <p14:creationId xmlns:p14="http://schemas.microsoft.com/office/powerpoint/2010/main" val="384900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Tree>
    <p:extLst>
      <p:ext uri="{BB962C8B-B14F-4D97-AF65-F5344CB8AC3E}">
        <p14:creationId xmlns:p14="http://schemas.microsoft.com/office/powerpoint/2010/main" val="2909512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Un método para calibrar el modelo es usar escalamiento de Platt que está implementado en </a:t>
            </a:r>
            <a:r>
              <a:rPr lang="es-ES_tradnl" sz="2000" b="1" dirty="0" err="1">
                <a:solidFill>
                  <a:schemeClr val="accent1">
                    <a:lumMod val="60000"/>
                    <a:lumOff val="40000"/>
                  </a:schemeClr>
                </a:solidFill>
              </a:rPr>
              <a:t>scikit-learn</a:t>
            </a:r>
            <a:r>
              <a:rPr lang="es-ES_tradnl" sz="2000" dirty="0"/>
              <a:t> con </a:t>
            </a:r>
            <a:r>
              <a:rPr lang="es-ES_tradnl" sz="2000" b="1" dirty="0">
                <a:solidFill>
                  <a:schemeClr val="accent1">
                    <a:lumMod val="60000"/>
                    <a:lumOff val="40000"/>
                  </a:schemeClr>
                </a:solidFill>
                <a:hlinkClick r:id="rId3"/>
              </a:rPr>
              <a:t>sklearn.calibration.CalibratedClassifierCV</a:t>
            </a:r>
            <a:r>
              <a:rPr lang="es-ES_tradnl" sz="2000" dirty="0"/>
              <a:t>. </a:t>
            </a:r>
          </a:p>
          <a:p>
            <a:pPr marL="0" indent="0">
              <a:buNone/>
            </a:pPr>
            <a:r>
              <a:rPr lang="es-ES_tradnl" sz="2000" dirty="0"/>
              <a:t>Este método no solo calibra el modelo, sino que además permite obtener salidas de probabilidad en modelos que no tienen ese tipo de salida.</a:t>
            </a:r>
          </a:p>
          <a:p>
            <a:pPr marL="0" indent="0">
              <a:buNone/>
            </a:pPr>
            <a:r>
              <a:rPr lang="es-ES_tradnl" sz="2000" dirty="0"/>
              <a:t>Este tipo de calibración se hace con un </a:t>
            </a:r>
            <a:r>
              <a:rPr lang="es-ES_tradnl" sz="2000" dirty="0" err="1"/>
              <a:t>dataset</a:t>
            </a:r>
            <a:r>
              <a:rPr lang="es-ES_tradnl" sz="2000" dirty="0"/>
              <a:t> independiente al de entrenamiento, ya que, si se usa, el clasificador va a quedar sesgado fuertemente para los valores de entrenamiento.</a:t>
            </a:r>
          </a:p>
        </p:txBody>
      </p:sp>
    </p:spTree>
    <p:extLst>
      <p:ext uri="{BB962C8B-B14F-4D97-AF65-F5344CB8AC3E}">
        <p14:creationId xmlns:p14="http://schemas.microsoft.com/office/powerpoint/2010/main" val="3172766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Escalamiento de Platt produce estimaciones de probabilidad usando la siguiente estimación:</a:t>
                </a:r>
              </a:p>
              <a:p>
                <a:pPr marL="0" indent="0">
                  <a:buNone/>
                </a:pPr>
                <a:endParaRPr lang="es-ES_tradnl"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s-ES_tradnl" sz="2000" dirty="0"/>
              </a:p>
              <a:p>
                <a:pPr marL="0" indent="0">
                  <a:buNone/>
                </a:pPr>
                <a:endParaRPr lang="es-ES_tradnl" sz="2000" dirty="0"/>
              </a:p>
              <a:p>
                <a:pPr marL="0" indent="0">
                  <a:buNone/>
                </a:pPr>
                <a:r>
                  <a:rPr lang="es-ES_tradnl" sz="2000" dirty="0"/>
                  <a:t>Es decir, usa una regresión logística, donde A y B son parámetros que el algoritmo aprende.</a:t>
                </a:r>
              </a:p>
              <a:p>
                <a:pPr marL="0" indent="0">
                  <a:buNone/>
                </a:pPr>
                <a:r>
                  <a:rPr lang="es-ES_tradnl" sz="2000" dirty="0"/>
                  <a:t>Los parámetros A y B se estiman usando máxima verosimilitud. </a:t>
                </a:r>
              </a:p>
            </p:txBody>
          </p:sp>
        </mc:Choice>
        <mc:Fallback>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604"/>
                </a:stretch>
              </a:blipFill>
            </p:spPr>
            <p:txBody>
              <a:bodyPr/>
              <a:lstStyle/>
              <a:p>
                <a:r>
                  <a:rPr lang="es-ES_tradnl">
                    <a:noFill/>
                  </a:rPr>
                  <a:t> </a:t>
                </a:r>
              </a:p>
            </p:txBody>
          </p:sp>
        </mc:Fallback>
      </mc:AlternateContent>
    </p:spTree>
    <p:extLst>
      <p:ext uri="{BB962C8B-B14F-4D97-AF65-F5344CB8AC3E}">
        <p14:creationId xmlns:p14="http://schemas.microsoft.com/office/powerpoint/2010/main" val="3451493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Tree>
    <p:extLst>
      <p:ext uri="{BB962C8B-B14F-4D97-AF65-F5344CB8AC3E}">
        <p14:creationId xmlns:p14="http://schemas.microsoft.com/office/powerpoint/2010/main" val="1384071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Tree>
    <p:extLst>
      <p:ext uri="{BB962C8B-B14F-4D97-AF65-F5344CB8AC3E}">
        <p14:creationId xmlns:p14="http://schemas.microsoft.com/office/powerpoint/2010/main" val="4248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5" name="Footer Placeholder 4">
            <a:extLst>
              <a:ext uri="{FF2B5EF4-FFF2-40B4-BE49-F238E27FC236}">
                <a16:creationId xmlns:a16="http://schemas.microsoft.com/office/drawing/2014/main" id="{3F96D257-1CFB-80EA-810C-147FE511AB8E}"/>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Tree>
    <p:extLst>
      <p:ext uri="{BB962C8B-B14F-4D97-AF65-F5344CB8AC3E}">
        <p14:creationId xmlns:p14="http://schemas.microsoft.com/office/powerpoint/2010/main" val="359199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Tree>
    <p:extLst>
      <p:ext uri="{BB962C8B-B14F-4D97-AF65-F5344CB8AC3E}">
        <p14:creationId xmlns:p14="http://schemas.microsoft.com/office/powerpoint/2010/main" val="761922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62</a:t>
            </a:fld>
            <a:endParaRPr lang="en-US" sz="1400" dirty="0">
              <a:solidFill>
                <a:srgbClr val="FFFFFF">
                  <a:alpha val="60000"/>
                </a:srgbClr>
              </a:solidFill>
            </a:endParaRP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Tree>
    <p:extLst>
      <p:ext uri="{BB962C8B-B14F-4D97-AF65-F5344CB8AC3E}">
        <p14:creationId xmlns:p14="http://schemas.microsoft.com/office/powerpoint/2010/main" val="3203545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64</a:t>
            </a:fld>
            <a:endParaRPr lang="en-US" sz="1400" dirty="0">
              <a:solidFill>
                <a:srgbClr val="FFFFFF">
                  <a:alpha val="60000"/>
                </a:srgbClr>
              </a:solidFill>
            </a:endParaRP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Tree>
    <p:extLst>
      <p:ext uri="{BB962C8B-B14F-4D97-AF65-F5344CB8AC3E}">
        <p14:creationId xmlns:p14="http://schemas.microsoft.com/office/powerpoint/2010/main" val="3044071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Tree>
    <p:extLst>
      <p:ext uri="{BB962C8B-B14F-4D97-AF65-F5344CB8AC3E}">
        <p14:creationId xmlns:p14="http://schemas.microsoft.com/office/powerpoint/2010/main" val="1680443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Tree>
    <p:extLst>
      <p:ext uri="{BB962C8B-B14F-4D97-AF65-F5344CB8AC3E}">
        <p14:creationId xmlns:p14="http://schemas.microsoft.com/office/powerpoint/2010/main" val="1170459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Tree>
    <p:extLst>
      <p:ext uri="{BB962C8B-B14F-4D97-AF65-F5344CB8AC3E}">
        <p14:creationId xmlns:p14="http://schemas.microsoft.com/office/powerpoint/2010/main" val="1470315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spTree>
    <p:extLst>
      <p:ext uri="{BB962C8B-B14F-4D97-AF65-F5344CB8AC3E}">
        <p14:creationId xmlns:p14="http://schemas.microsoft.com/office/powerpoint/2010/main" val="113244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sp>
        <p:nvSpPr>
          <p:cNvPr id="10" name="Footer Placeholder 4">
            <a:extLst>
              <a:ext uri="{FF2B5EF4-FFF2-40B4-BE49-F238E27FC236}">
                <a16:creationId xmlns:a16="http://schemas.microsoft.com/office/drawing/2014/main" id="{D0860D19-8B97-0C42-721C-CE12690998ED}"/>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Tree>
    <p:extLst>
      <p:ext uri="{BB962C8B-B14F-4D97-AF65-F5344CB8AC3E}">
        <p14:creationId xmlns:p14="http://schemas.microsoft.com/office/powerpoint/2010/main" val="413301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a:t>
            </a:r>
            <a:r>
              <a:rPr lang="es-ES_tradnl" sz="2000" dirty="0" err="1">
                <a:hlinkClick r:id="rId5"/>
              </a:rPr>
              <a:t>docs.docker.com</a:t>
            </a:r>
            <a:r>
              <a:rPr lang="es-ES_tradnl" sz="2000" dirty="0">
                <a:hlinkClick r:id="rId5"/>
              </a:rPr>
              <a:t>/</a:t>
            </a:r>
            <a:r>
              <a:rPr lang="es-ES_tradnl" sz="2000" dirty="0" err="1">
                <a:hlinkClick r:id="rId5"/>
              </a:rPr>
              <a:t>engine</a:t>
            </a:r>
            <a:r>
              <a:rPr lang="es-ES_tradnl" sz="2000" dirty="0">
                <a:hlinkClick r:id="rId5"/>
              </a:rPr>
              <a:t>/</a:t>
            </a:r>
            <a:r>
              <a:rPr lang="es-ES_tradnl" sz="2000" dirty="0" err="1">
                <a:hlinkClick r:id="rId5"/>
              </a:rPr>
              <a:t>install</a:t>
            </a:r>
            <a:r>
              <a:rPr lang="es-ES_tradnl" sz="2000" dirty="0">
                <a:hlinkClick r:id="rId5"/>
              </a:rPr>
              <a:t>/</a:t>
            </a:r>
            <a:r>
              <a:rPr lang="es-ES_tradnl" sz="2000" dirty="0" err="1">
                <a:hlinkClick r:id="rId5"/>
              </a:rPr>
              <a:t>ubuntu</a:t>
            </a:r>
            <a:r>
              <a:rPr lang="es-ES_tradnl" sz="2000" dirty="0">
                <a:hlinkClick r:id="rId5"/>
              </a:rPr>
              <a:t>/</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Tree>
    <p:extLst>
      <p:ext uri="{BB962C8B-B14F-4D97-AF65-F5344CB8AC3E}">
        <p14:creationId xmlns:p14="http://schemas.microsoft.com/office/powerpoint/2010/main" val="1995015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71</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Tree>
    <p:extLst>
      <p:ext uri="{BB962C8B-B14F-4D97-AF65-F5344CB8AC3E}">
        <p14:creationId xmlns:p14="http://schemas.microsoft.com/office/powerpoint/2010/main" val="123585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Creemos nuestra primera imagen de Hola mundo.</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3"/>
              </a:rPr>
              <a:t>https://</a:t>
            </a:r>
            <a:r>
              <a:rPr lang="es-ES_tradnl" sz="2000" dirty="0" err="1">
                <a:hlinkClick r:id="rId3"/>
              </a:rPr>
              <a:t>docs.docker.com</a:t>
            </a:r>
            <a:r>
              <a:rPr lang="es-ES_tradnl" sz="2000" dirty="0">
                <a:hlinkClick r:id="rId3"/>
              </a:rPr>
              <a:t>/</a:t>
            </a:r>
            <a:r>
              <a:rPr lang="es-ES_tradnl" sz="2000" dirty="0" err="1">
                <a:hlinkClick r:id="rId3"/>
              </a:rPr>
              <a:t>build</a:t>
            </a:r>
            <a:r>
              <a:rPr lang="es-ES_tradnl" sz="2000" dirty="0">
                <a:hlinkClick r:id="rId3"/>
              </a:rPr>
              <a:t>/guide/</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72</a:t>
            </a:fld>
            <a:endParaRPr lang="en-US" dirty="0"/>
          </a:p>
        </p:txBody>
      </p:sp>
    </p:spTree>
    <p:extLst>
      <p:ext uri="{BB962C8B-B14F-4D97-AF65-F5344CB8AC3E}">
        <p14:creationId xmlns:p14="http://schemas.microsoft.com/office/powerpoint/2010/main" val="9448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Veamos un ejemplo…</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73</a:t>
            </a:fld>
            <a:endParaRPr lang="en-US" dirty="0"/>
          </a:p>
        </p:txBody>
      </p:sp>
    </p:spTree>
    <p:extLst>
      <p:ext uri="{BB962C8B-B14F-4D97-AF65-F5344CB8AC3E}">
        <p14:creationId xmlns:p14="http://schemas.microsoft.com/office/powerpoint/2010/main" val="332942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4" name="Footer Placeholder 4">
            <a:extLst>
              <a:ext uri="{FF2B5EF4-FFF2-40B4-BE49-F238E27FC236}">
                <a16:creationId xmlns:a16="http://schemas.microsoft.com/office/drawing/2014/main" id="{8E88ECFC-41B2-A00C-CA0D-897C3F7EB99A}"/>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3881</TotalTime>
  <Words>8188</Words>
  <Application>Microsoft Macintosh PowerPoint</Application>
  <PresentationFormat>Widescreen</PresentationFormat>
  <Paragraphs>730</Paragraphs>
  <Slides>73</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Avenir Next LT Pro</vt:lpstr>
      <vt:lpstr>AvenirNext LT Pro Medium</vt:lpstr>
      <vt:lpstr>Calibri</vt:lpstr>
      <vt:lpstr>Cambria Math</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Ensambles</vt:lpstr>
      <vt:lpstr>Ensambles</vt:lpstr>
      <vt:lpstr>Ensambles</vt:lpstr>
      <vt:lpstr>Ensambles</vt:lpstr>
      <vt:lpstr>Ensambles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66</cp:revision>
  <dcterms:created xsi:type="dcterms:W3CDTF">2024-02-08T17:40:43Z</dcterms:created>
  <dcterms:modified xsi:type="dcterms:W3CDTF">2024-03-09T07:19:06Z</dcterms:modified>
</cp:coreProperties>
</file>